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5" r:id="rId8"/>
    <p:sldId id="264" r:id="rId9"/>
    <p:sldId id="265" r:id="rId10"/>
    <p:sldId id="286" r:id="rId11"/>
    <p:sldId id="266" r:id="rId12"/>
    <p:sldId id="267" r:id="rId13"/>
    <p:sldId id="268" r:id="rId14"/>
    <p:sldId id="269" r:id="rId15"/>
    <p:sldId id="271" r:id="rId16"/>
    <p:sldId id="272" r:id="rId17"/>
    <p:sldId id="281" r:id="rId18"/>
    <p:sldId id="282" r:id="rId19"/>
    <p:sldId id="283" r:id="rId20"/>
    <p:sldId id="273" r:id="rId21"/>
    <p:sldId id="284" r:id="rId22"/>
    <p:sldId id="275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5DAFB"/>
    <a:srgbClr val="0000FF"/>
    <a:srgbClr val="FA369D"/>
    <a:srgbClr val="CF0F66"/>
    <a:srgbClr val="9966FF"/>
    <a:srgbClr val="F8389D"/>
    <a:srgbClr val="F2FEE6"/>
    <a:srgbClr val="F3FFE5"/>
    <a:srgbClr val="D4FEF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437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2029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012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9898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208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7192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9215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457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069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090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22D64C-FAEC-4151-B158-13EA90383D0A}" type="datetimeFigureOut">
              <a:rPr lang="en-US" smtClean="0"/>
              <a:pPr/>
              <a:t>1/12/2016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B21E4-7F60-451B-8672-CE44C75948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1840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4907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536950" y="6550223"/>
            <a:ext cx="5118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bn-IN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ংকজ কান্তি গোপ, সহকারী শিক্ষক(সমাজ),পুটিজুরী এস.সি.উচ্চ বিদ্যালয়,বাহুবল,হবিগঞ্জ 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609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1000">
              <a:srgbClr val="03D4A8">
                <a:alpha val="59000"/>
              </a:srgb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297543" y="1458862"/>
            <a:ext cx="9661377" cy="3888982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6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</a:t>
            </a:r>
            <a:r>
              <a:rPr lang="bn-IN" sz="11500" b="1" dirty="0" smtClean="0">
                <a:ln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6600" b="1" dirty="0">
              <a:ln/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7" y="320957"/>
            <a:ext cx="11527900" cy="62183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824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4118" y="780096"/>
            <a:ext cx="5311366" cy="584775"/>
          </a:xfrm>
          <a:prstGeom prst="rect">
            <a:avLst/>
          </a:prstGeom>
          <a:ln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ভাঙন</a:t>
            </a:r>
            <a:endParaRPr lang="en-US" sz="400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1723256"/>
            <a:ext cx="5361704" cy="2863253"/>
          </a:xfrm>
          <a:prstGeom prst="rect">
            <a:avLst/>
          </a:prstGeom>
          <a:ln w="12700" cap="sq">
            <a:solidFill>
              <a:srgbClr val="7030A0"/>
            </a:solidFill>
            <a:prstDash val="solid"/>
            <a:miter lim="800000"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66062" y="4976828"/>
            <a:ext cx="5369422" cy="584775"/>
          </a:xfrm>
          <a:prstGeom prst="rect">
            <a:avLst/>
          </a:prstGeom>
          <a:ln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ভাঙনে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বিলীন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বসত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65822" y="780096"/>
            <a:ext cx="5361702" cy="584775"/>
          </a:xfrm>
          <a:prstGeom prst="rect">
            <a:avLst/>
          </a:prstGeom>
          <a:ln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উজার</a:t>
            </a:r>
            <a:endParaRPr lang="en-US" sz="320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65821" y="4976827"/>
            <a:ext cx="5361703" cy="584775"/>
          </a:xfrm>
          <a:prstGeom prst="rect">
            <a:avLst/>
          </a:prstGeom>
          <a:ln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কেটে</a:t>
            </a:r>
            <a:r>
              <a:rPr lang="en-US" sz="320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উজার</a:t>
            </a:r>
            <a:r>
              <a:rPr lang="en-US" sz="320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32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http://www.dainikazadi.org/admin/news_imageoctober2013/3941be23e55cac3109ce67f4bc6b275a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608"/>
          <a:stretch/>
        </p:blipFill>
        <p:spPr bwMode="auto">
          <a:xfrm>
            <a:off x="6365820" y="1723256"/>
            <a:ext cx="5361704" cy="28922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02109" y="776596"/>
            <a:ext cx="536170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বাস্তুভিটা</a:t>
            </a:r>
            <a:endParaRPr lang="en-US" sz="360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65822" y="780096"/>
            <a:ext cx="536170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উদ্দাম</a:t>
            </a:r>
            <a:endParaRPr lang="en-US" sz="360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09" y="1752286"/>
            <a:ext cx="5355384" cy="28632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071" y="1752286"/>
            <a:ext cx="5383829" cy="28632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5" name="TextBox 14"/>
          <p:cNvSpPr txBox="1"/>
          <p:nvPr/>
        </p:nvSpPr>
        <p:spPr>
          <a:xfrm>
            <a:off x="559742" y="4976827"/>
            <a:ext cx="5361704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বসতবাড়িটি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খুবই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endParaRPr lang="en-US" sz="280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10071" y="5001514"/>
            <a:ext cx="5361704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অত্যন্ত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প্রবল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বেগে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ধেয়ে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আসছে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কালবৈশাখী</a:t>
            </a:r>
            <a:r>
              <a:rPr lang="en-US" sz="28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ঝড়</a:t>
            </a:r>
            <a:endParaRPr lang="en-US" sz="280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732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  <p:bldP spid="11" grpId="0" animBg="1"/>
      <p:bldP spid="12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30155" y="407720"/>
            <a:ext cx="10299865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ছবিগুলো ভালোভাবে দেখ এবং কবিতার কোন চরণের সাথে মিল আছে বলো-</a:t>
            </a:r>
            <a:endParaRPr lang="en-US" sz="28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lum contrast="23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69" y="1320141"/>
            <a:ext cx="5343749" cy="3889168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8" name="TextBox 7"/>
          <p:cNvSpPr txBox="1"/>
          <p:nvPr/>
        </p:nvSpPr>
        <p:spPr>
          <a:xfrm>
            <a:off x="997527" y="5462648"/>
            <a:ext cx="10432473" cy="70788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সাকিনা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বিবি</a:t>
            </a:r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কপাল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ভাঙল,সিঁথির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সিঁদুর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মুছে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হরিদাসীর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C:\Users\ATAUR\Desktop\ITIHAS\devdas-pic-2.jpg"/>
          <p:cNvPicPr>
            <a:picLocks noChangeAspect="1" noChangeArrowheads="1"/>
          </p:cNvPicPr>
          <p:nvPr/>
        </p:nvPicPr>
        <p:blipFill>
          <a:blip r:embed="rId3" cstate="print">
            <a:lum contrast="22000"/>
          </a:blip>
          <a:srcRect r="11218"/>
          <a:stretch>
            <a:fillRect/>
          </a:stretch>
        </p:blipFill>
        <p:spPr bwMode="auto">
          <a:xfrm>
            <a:off x="706581" y="1319390"/>
            <a:ext cx="5250894" cy="38899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6354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684" y="968705"/>
            <a:ext cx="11208047" cy="611788"/>
          </a:xfrm>
          <a:prstGeom prst="rect">
            <a:avLst/>
          </a:prstGeom>
          <a:ln w="12700">
            <a:solidFill>
              <a:srgbClr val="35DAFB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3" t="15043"/>
          <a:stretch/>
        </p:blipFill>
        <p:spPr>
          <a:xfrm>
            <a:off x="4420956" y="2206171"/>
            <a:ext cx="3283505" cy="2827414"/>
          </a:xfrm>
          <a:prstGeom prst="round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84" y="2206171"/>
            <a:ext cx="3805102" cy="2771996"/>
          </a:xfrm>
          <a:prstGeom prst="round2DiagRect">
            <a:avLst>
              <a:gd name="adj1" fmla="val 0"/>
              <a:gd name="adj2" fmla="val 17682"/>
            </a:avLst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953960" y="5328058"/>
            <a:ext cx="8324603" cy="120032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ছাত্রাবাস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বস্তি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উজার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রিকয়েললেস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রাইফেল</a:t>
            </a:r>
            <a:endParaRPr lang="en-US" sz="3600" b="1" dirty="0" smtClean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মেশিনগান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খই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ফোটালো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যত্রতত্র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819" y="2206171"/>
            <a:ext cx="3914898" cy="2827414"/>
          </a:xfrm>
          <a:prstGeom prst="round2DiagRect">
            <a:avLst>
              <a:gd name="adj1" fmla="val 20480"/>
              <a:gd name="adj2" fmla="val 0"/>
            </a:avLst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46977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unched Tape 3"/>
          <p:cNvSpPr/>
          <p:nvPr/>
        </p:nvSpPr>
        <p:spPr>
          <a:xfrm>
            <a:off x="4916384" y="475014"/>
            <a:ext cx="2006930" cy="1021278"/>
          </a:xfrm>
          <a:prstGeom prst="flowChartPunchedTape">
            <a:avLst/>
          </a:prstGeom>
          <a:solidFill>
            <a:srgbClr val="FFFF0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3564" y="1952171"/>
            <a:ext cx="10737272" cy="255454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১। কবি শামসুর রাহমান কত সালে ‘একুশে পদক’ পান?</a:t>
            </a:r>
          </a:p>
          <a:p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২। ‘তোমাকে পাওয়ার জন্যে, হে স্বাধীনতা’-কোন কাব্যগ্রন্থের অন্তর্গত?</a:t>
            </a:r>
          </a:p>
          <a:p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৩। কার সিঁথির সিঁদুর মুছে গেল?</a:t>
            </a:r>
          </a:p>
          <a:p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৪। বাস্তুভিটা</a:t>
            </a:r>
            <a:r>
              <a:rPr lang="en-US" sz="40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উজাড়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উদ্যম,শব্দগুলো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535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22618" y="310231"/>
            <a:ext cx="350322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u="sng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উত্তরগুলো</a:t>
            </a:r>
            <a:r>
              <a:rPr lang="en-US" sz="3600" b="1" u="sng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600" b="1" u="sng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endParaRPr lang="en-US" sz="3600" b="1" u="sng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1277" y="1397332"/>
            <a:ext cx="10529455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IN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কবি শামসুর রাহমান 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১৯৭৭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bn-IN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একুশে পদক পান 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২। ‘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বন্দী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শিবির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’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কাব্যগ্রন্থের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অন্তর্গত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হরিদাসীর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সিঁথির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সিঁদুর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মুছে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গেল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bn-IN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বসত বাড়ি ।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1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43" y="780773"/>
            <a:ext cx="11345639" cy="6767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80" y="1901370"/>
            <a:ext cx="3777775" cy="253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976" y="1901370"/>
            <a:ext cx="3478045" cy="2532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96" t="721" r="2456" b="851"/>
          <a:stretch/>
        </p:blipFill>
        <p:spPr>
          <a:xfrm>
            <a:off x="7991041" y="1901370"/>
            <a:ext cx="3777778" cy="253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49943" y="4563395"/>
            <a:ext cx="11335657" cy="206210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32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তুমি আসবে বলে বিধ্বস্ত পাড়ায় প্রভুর বাস্তুভিটার</a:t>
            </a:r>
          </a:p>
          <a:p>
            <a:pPr algn="ctr"/>
            <a:r>
              <a:rPr lang="bn-IN" sz="32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ভগ্নস্তুপে দাঁড়িয়ে একটানা আর্তনাদ করল একটা কুকুর ।</a:t>
            </a:r>
          </a:p>
          <a:p>
            <a:pPr algn="ctr"/>
            <a:r>
              <a:rPr lang="bn-IN" sz="32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তুমি আসবে বলে, হে স্বাধীনতা,</a:t>
            </a:r>
          </a:p>
          <a:p>
            <a:pPr algn="ctr"/>
            <a:r>
              <a:rPr lang="bn-IN" sz="32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অবুঝ শিশু হামাগুড়ি দিল পিতা-মাতার লাশের উপর ।</a:t>
            </a:r>
            <a:endParaRPr lang="en-US" sz="32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155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8256" y="351401"/>
            <a:ext cx="11351736" cy="676715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621" y="1028116"/>
            <a:ext cx="6075549" cy="4058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09842" y="5082639"/>
            <a:ext cx="7703128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স্বাধীনতা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জন্যে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থুত্থুরে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বুড়ো</a:t>
            </a:r>
            <a:endParaRPr lang="en-US" sz="2800" b="1" dirty="0" smtClean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উদাস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দাওয়ায়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আছেন-তাঁর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চোখের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নিচে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অপরাহ্ণের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দুর্ব</a:t>
            </a:r>
            <a:r>
              <a:rPr lang="bn-IN" sz="28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আলোর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ঝিলিক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বাতাসে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নড়ছে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চুল</a:t>
            </a:r>
            <a:r>
              <a:rPr lang="en-US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US" sz="28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577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847" y="409433"/>
            <a:ext cx="11220256" cy="70788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সবাই অধীর প্রতীক্ষা করছে তোমার জন্যে, হে স্বাধীনতা 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74" y="1299129"/>
            <a:ext cx="2755558" cy="27139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272" y="2449269"/>
            <a:ext cx="2647667" cy="20796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051" y="2978202"/>
            <a:ext cx="2814490" cy="21234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873"/>
          <a:stretch/>
        </p:blipFill>
        <p:spPr>
          <a:xfrm>
            <a:off x="8917625" y="3635014"/>
            <a:ext cx="2526126" cy="19952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66847" y="4054450"/>
            <a:ext cx="2785425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কৃষক সগীর আলী</a:t>
            </a:r>
            <a:endParaRPr lang="en-US" sz="28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9788" y="4526912"/>
            <a:ext cx="2620151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জেলে কেষ্ট দাস</a:t>
            </a:r>
            <a:endParaRPr lang="en-US" sz="28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99939" y="5107045"/>
            <a:ext cx="289507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2800" b="1" dirty="0" smtClean="0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মাঝি মতলব মিয়া</a:t>
            </a:r>
            <a:endParaRPr lang="en-US" sz="28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50909" y="5750692"/>
            <a:ext cx="259284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তেজি তরুণ</a:t>
            </a:r>
            <a:endParaRPr lang="en-US" sz="28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650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47050" y="434161"/>
            <a:ext cx="4094329" cy="769441"/>
          </a:xfrm>
          <a:prstGeom prst="rect">
            <a:avLst/>
          </a:prstGeom>
          <a:solidFill>
            <a:srgbClr val="35DAFB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617" t="8159" r="7861" b="7862"/>
          <a:stretch/>
        </p:blipFill>
        <p:spPr>
          <a:xfrm>
            <a:off x="3034997" y="1356221"/>
            <a:ext cx="6209733" cy="37121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160074" y="5293600"/>
            <a:ext cx="8482085" cy="10772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200" b="1" dirty="0" smtClean="0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হরিদাসীর সিঁথির সিঁদুর মুছে গেল কেন?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2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‘মেশিনগান খই ফোটাল যত্রতত্র’-বলতে কবি কী বুঝিয়েছেন?</a:t>
            </a:r>
            <a:endParaRPr lang="en-US" sz="32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216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6588" y="441059"/>
            <a:ext cx="10875818" cy="5847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IN" sz="32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এসো আরো কিছু ছবি দেখি এবং কবিতার কোন চরণের সাথে এর মিল আছে বলি- </a:t>
            </a:r>
            <a:endParaRPr lang="en-US" sz="32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9642" y="5410483"/>
            <a:ext cx="5366373" cy="9541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মোল্লাবাড়ির এক বিধবা দাঁড়িয়ে আছে </a:t>
            </a:r>
          </a:p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নড়বড়ে খুঁটি ধরে দগ্ধ ঘরের ।</a:t>
            </a:r>
            <a:endParaRPr lang="en-US" sz="28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64322" y="5402805"/>
            <a:ext cx="5318083" cy="9541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হাড্ডিসার এক অনাথ কিশোরী শূন্য থালা হাতে</a:t>
            </a:r>
          </a:p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বসে আছে পথের ধারে ।</a:t>
            </a:r>
            <a:endParaRPr lang="en-US" sz="28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7" name="Picture 3" descr="C:\Users\ATAUR\Desktop\ITIHAS\kj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6843" y="1288262"/>
            <a:ext cx="5375562" cy="3888498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699643" y="1288263"/>
            <a:ext cx="5263012" cy="3905584"/>
            <a:chOff x="519528" y="1260763"/>
            <a:chExt cx="5263012" cy="3933083"/>
          </a:xfrm>
        </p:grpSpPr>
        <p:pic>
          <p:nvPicPr>
            <p:cNvPr id="1029" name="Picture 5" descr="C:\Users\ATAUR\Desktop\ITIHAS\ghgh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6472" y="1272010"/>
              <a:ext cx="5256068" cy="3921836"/>
            </a:xfrm>
            <a:prstGeom prst="rect">
              <a:avLst/>
            </a:prstGeom>
            <a:noFill/>
          </p:spPr>
        </p:pic>
        <p:pic>
          <p:nvPicPr>
            <p:cNvPr id="1028" name="Picture 4" descr="C:\Users\ATAUR\Desktop\ITIHAS\gazi-burn-up-37394.jpg"/>
            <p:cNvPicPr>
              <a:picLocks noChangeAspect="1" noChangeArrowheads="1"/>
            </p:cNvPicPr>
            <p:nvPr/>
          </p:nvPicPr>
          <p:blipFill>
            <a:blip r:embed="rId4" cstate="print"/>
            <a:srcRect l="6482" r="69724" b="18003"/>
            <a:stretch>
              <a:fillRect/>
            </a:stretch>
          </p:blipFill>
          <p:spPr bwMode="auto">
            <a:xfrm>
              <a:off x="519528" y="1260763"/>
              <a:ext cx="1461672" cy="2784764"/>
            </a:xfrm>
            <a:prstGeom prst="rect">
              <a:avLst/>
            </a:prstGeom>
            <a:noFill/>
            <a:effectLst>
              <a:softEdge rad="63500"/>
            </a:effectLst>
          </p:spPr>
        </p:pic>
      </p:grpSp>
    </p:spTree>
    <p:extLst>
      <p:ext uri="{BB962C8B-B14F-4D97-AF65-F5344CB8AC3E}">
        <p14:creationId xmlns="" xmlns:p14="http://schemas.microsoft.com/office/powerpoint/2010/main" val="113870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4162567" y="368490"/>
            <a:ext cx="3807726" cy="887104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44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66430" y="1494428"/>
            <a:ext cx="0" cy="490637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254085" y="1985748"/>
            <a:ext cx="3415" cy="375995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867381" y="1978926"/>
            <a:ext cx="6824" cy="376678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36728" y="1494428"/>
            <a:ext cx="5199797" cy="490637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>
            <a:off x="1801504" y="1555840"/>
            <a:ext cx="2361063" cy="641449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5910" y="3753127"/>
            <a:ext cx="4981433" cy="273921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BD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কমল কান্ত রায় তালুকদার </a:t>
            </a:r>
            <a:endParaRPr lang="bn-IN" sz="2800" b="1" dirty="0" smtClean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সিনিয়র </a:t>
            </a:r>
            <a:r>
              <a:rPr lang="bn-IN" sz="2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শিক্ষক(সমাজ)</a:t>
            </a:r>
          </a:p>
          <a:p>
            <a:pPr algn="ctr"/>
            <a:r>
              <a:rPr lang="bn-BD" sz="2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এল,পি,</a:t>
            </a:r>
            <a:r>
              <a:rPr lang="bn-IN" sz="2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ছাতক,সুনামগঞ্জ </a:t>
            </a:r>
            <a:r>
              <a:rPr lang="bn-IN" sz="2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bn-IN" sz="2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মোবাইল-০১৭১</a:t>
            </a:r>
            <a:r>
              <a:rPr lang="bn-BD" sz="2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৪৫২৯২৪৯ </a:t>
            </a:r>
            <a:endParaRPr lang="bn-IN" sz="2400" b="1" dirty="0" smtClean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ই-মেইলঃ</a:t>
            </a:r>
            <a:r>
              <a:rPr lang="en-US" sz="2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komalkanta</a:t>
            </a:r>
            <a:r>
              <a:rPr lang="en-US" sz="2400" b="1" dirty="0" smtClean="0">
                <a:ln/>
                <a:cs typeface="NikoshBAN" panose="02000000000000000000" pitchFamily="2" charset="0"/>
              </a:rPr>
              <a:t>@gmail.com</a:t>
            </a:r>
            <a:endParaRPr lang="bn-IN" sz="2400" b="1" dirty="0" smtClean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400" b="1" dirty="0" smtClean="0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ln/>
              <a:solidFill>
                <a:schemeClr val="accent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496336" y="1494428"/>
            <a:ext cx="5240739" cy="490637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loud 29"/>
          <p:cNvSpPr/>
          <p:nvPr/>
        </p:nvSpPr>
        <p:spPr>
          <a:xfrm>
            <a:off x="8147713" y="1589967"/>
            <a:ext cx="1937983" cy="607322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4953" y="2214475"/>
            <a:ext cx="1458715" cy="1618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709558" y="4049486"/>
            <a:ext cx="4809507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শ্রেণিঃ নবম</a:t>
            </a:r>
          </a:p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 প্রথম পত্র</a:t>
            </a:r>
          </a:p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 সংখ্যাঃ ৯০ জন</a:t>
            </a:r>
          </a:p>
          <a:p>
            <a:pPr algn="ctr"/>
            <a:r>
              <a:rPr lang="bn-IN" sz="28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সময়ঃ ৫০মিনিট</a:t>
            </a:r>
            <a:endParaRPr lang="en-US" sz="28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 descr="কমল ২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1720" y="2211832"/>
            <a:ext cx="1249680" cy="1582928"/>
          </a:xfrm>
          <a:prstGeom prst="rect">
            <a:avLst/>
          </a:prstGeom>
          <a:ln>
            <a:solidFill>
              <a:srgbClr val="F8389D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0782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4258100" y="368492"/>
            <a:ext cx="3575713" cy="941694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40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433" y="1274233"/>
            <a:ext cx="3131081" cy="1929538"/>
          </a:xfrm>
          <a:prstGeom prst="snip2DiagRect">
            <a:avLst>
              <a:gd name="adj1" fmla="val 26033"/>
              <a:gd name="adj2" fmla="val 24823"/>
            </a:avLst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65513" y="5338005"/>
            <a:ext cx="10931857" cy="1077218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bn-IN" sz="32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‘তোমাকে পাওয়ার জন্যে, হে স্বাধীনতা’ কবিতায় পাকিস্থানি হানাদার বাহিনীর যে বর্বরতা ফুটে উঠেছে; তা ব্যাখ্যা কর ।</a:t>
            </a:r>
            <a:endParaRPr lang="en-US" sz="32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2" descr="C:\Users\ATAUR\Desktop\JONOSON\maaaa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0223" y="2797581"/>
            <a:ext cx="3705021" cy="2456590"/>
          </a:xfrm>
          <a:prstGeom prst="snip2DiagRect">
            <a:avLst>
              <a:gd name="adj1" fmla="val 19771"/>
              <a:gd name="adj2" fmla="val 21394"/>
            </a:avLst>
          </a:prstGeom>
          <a:noFill/>
          <a:ln w="28575">
            <a:solidFill>
              <a:schemeClr val="tx1"/>
            </a:solidFill>
          </a:ln>
        </p:spPr>
      </p:pic>
      <p:pic>
        <p:nvPicPr>
          <p:cNvPr id="9" name="Picture 2" descr="C:\Users\Shawon\Desktop\New folder\war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3045" y="2830286"/>
            <a:ext cx="3585585" cy="2420270"/>
          </a:xfrm>
          <a:prstGeom prst="snip2DiagRect">
            <a:avLst>
              <a:gd name="adj1" fmla="val 18413"/>
              <a:gd name="adj2" fmla="val 14268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="" xmlns:p14="http://schemas.microsoft.com/office/powerpoint/2010/main" val="413146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5407" y="382011"/>
            <a:ext cx="4688230" cy="7986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2173" y="2607702"/>
            <a:ext cx="11016343" cy="34778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IN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১। ‘অবুঝ শিশু’ কোথায় হামাগুড়ি দিল?</a:t>
            </a:r>
          </a:p>
          <a:p>
            <a:r>
              <a:rPr lang="bn-IN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২। সাকিনা বিবির কপাল ভাঙল কেন?</a:t>
            </a:r>
          </a:p>
          <a:p>
            <a:r>
              <a:rPr lang="bn-IN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৩। ‘প্রতীক্ষা’ শব্দের অর্থ কী?</a:t>
            </a:r>
          </a:p>
          <a:p>
            <a:r>
              <a:rPr lang="bn-IN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৪। দাওয়ায় কে বসেছিল?</a:t>
            </a:r>
          </a:p>
          <a:p>
            <a:r>
              <a:rPr lang="bn-IN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৫। ‘ছাই হলো গ্রামের পর গ্রাম’ বলতে কী বোঝানো হয়েছে?</a:t>
            </a:r>
            <a:endParaRPr lang="en-US" sz="4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9946" y="1349834"/>
            <a:ext cx="6096000" cy="76944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প্রশ্নগুলোর উত্তর খাতায় লিখঃ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89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9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37" y="637326"/>
            <a:ext cx="2859430" cy="544415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4232025" y="434130"/>
            <a:ext cx="4353636" cy="76944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1829" y="4054916"/>
            <a:ext cx="8374742" cy="230832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bn-IN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ধর্ম-বর্ণ-গোত্র নির্বিশেষে সব শ্রেণি-পেশার মানুষের </a:t>
            </a:r>
            <a:r>
              <a:rPr lang="bn-BD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আত্নদানের</a:t>
            </a:r>
            <a:r>
              <a:rPr lang="bn-IN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বিনিময়ে এসেছে আমাদের স্বাধীনতা- ‘তোমাকে পাওয়ার জন্যে, হে স্বাধীনতা’ কবিতার আলোকে মন্তব্যটি বিশ্লেষণ কর । </a:t>
            </a:r>
            <a:endParaRPr lang="en-US" sz="36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 descr="বাড়ী ১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5907" y="1276350"/>
            <a:ext cx="2486025" cy="18669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812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96130" y="2399782"/>
            <a:ext cx="9378246" cy="101566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 ধন্যবাদ </a:t>
            </a:r>
            <a:endParaRPr lang="en-US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50" y="319315"/>
            <a:ext cx="11468293" cy="62411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294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115"/>
          <a:stretch>
            <a:fillRect/>
          </a:stretch>
        </p:blipFill>
        <p:spPr>
          <a:xfrm>
            <a:off x="1581427" y="554184"/>
            <a:ext cx="4431453" cy="2631542"/>
          </a:xfrm>
          <a:prstGeom prst="round2DiagRect">
            <a:avLst>
              <a:gd name="adj1" fmla="val 0"/>
              <a:gd name="adj2" fmla="val 22019"/>
            </a:avLst>
          </a:prstGeom>
          <a:solidFill>
            <a:srgbClr val="FFFFFF">
              <a:shade val="85000"/>
            </a:srgbClr>
          </a:solidFill>
          <a:ln w="127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15" y="3338937"/>
            <a:ext cx="4427531" cy="2507673"/>
          </a:xfrm>
          <a:prstGeom prst="round2DiagRect">
            <a:avLst>
              <a:gd name="adj1" fmla="val 25967"/>
              <a:gd name="adj2" fmla="val 0"/>
            </a:avLst>
          </a:prstGeom>
          <a:solidFill>
            <a:srgbClr val="FFFFFF">
              <a:shade val="85000"/>
            </a:srgbClr>
          </a:solidFill>
          <a:ln w="127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Rectangle 17"/>
          <p:cNvSpPr/>
          <p:nvPr/>
        </p:nvSpPr>
        <p:spPr>
          <a:xfrm>
            <a:off x="3290491" y="5889731"/>
            <a:ext cx="5723908" cy="646331"/>
          </a:xfrm>
          <a:prstGeom prst="rect">
            <a:avLst/>
          </a:prstGeom>
          <a:noFill/>
          <a:ln w="38100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ছবিগুলো 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 কী বুঝতে পাচ্ছ?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72481" y="5828176"/>
            <a:ext cx="4959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একাত্তরের স্বাধীনতা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সংগ্রাম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 descr="2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796" y="471047"/>
            <a:ext cx="4202125" cy="2729353"/>
          </a:xfrm>
          <a:prstGeom prst="round2DiagRect">
            <a:avLst>
              <a:gd name="adj1" fmla="val 22251"/>
              <a:gd name="adj2" fmla="val 0"/>
            </a:avLst>
          </a:prstGeom>
          <a:ln w="19050">
            <a:solidFill>
              <a:srgbClr val="7030A0"/>
            </a:solidFill>
          </a:ln>
        </p:spPr>
      </p:pic>
      <p:pic>
        <p:nvPicPr>
          <p:cNvPr id="16" name="Picture 15" descr="muktibahani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14655" y="3304309"/>
            <a:ext cx="4087090" cy="2653146"/>
          </a:xfrm>
          <a:prstGeom prst="round2DiagRect">
            <a:avLst>
              <a:gd name="adj1" fmla="val 0"/>
              <a:gd name="adj2" fmla="val 27115"/>
            </a:avLst>
          </a:prstGeom>
          <a:ln>
            <a:solidFill>
              <a:srgbClr val="7030A0"/>
            </a:solidFill>
          </a:ln>
          <a:effectLst/>
        </p:spPr>
      </p:pic>
    </p:spTree>
    <p:extLst>
      <p:ext uri="{BB962C8B-B14F-4D97-AF65-F5344CB8AC3E}">
        <p14:creationId xmlns="" xmlns:p14="http://schemas.microsoft.com/office/powerpoint/2010/main" val="386807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930" y="1556199"/>
            <a:ext cx="3461754" cy="2932674"/>
          </a:xfrm>
          <a:prstGeom prst="roundRect">
            <a:avLst/>
          </a:prstGeom>
          <a:ln>
            <a:solidFill>
              <a:srgbClr val="7030A0"/>
            </a:solidFill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233" y="1486925"/>
            <a:ext cx="3566092" cy="2891120"/>
          </a:xfrm>
          <a:prstGeom prst="roundRect">
            <a:avLst/>
          </a:prstGeom>
          <a:ln>
            <a:solidFill>
              <a:srgbClr val="7030A0"/>
            </a:solidFill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711200" y="465497"/>
            <a:ext cx="1078411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ছবিগুলোর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BD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চ্ছ</a:t>
            </a:r>
            <a:r>
              <a:rPr lang="en-US" sz="3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1200" y="4958090"/>
            <a:ext cx="10842169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সবাই অধীর আগ্রহে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অপেক্ষা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C:\Users\ATAUR\Desktop\ITIHAS\4db9726ed540a4611ab199440451b2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978" y="1567729"/>
            <a:ext cx="3928050" cy="2838016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8377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8" t="1032" r="677" b="1480"/>
          <a:stretch/>
        </p:blipFill>
        <p:spPr>
          <a:xfrm>
            <a:off x="318052" y="344558"/>
            <a:ext cx="11555896" cy="62020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0899" y="383097"/>
            <a:ext cx="471296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BD" sz="4400" b="1" u="sng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আমাদের </a:t>
            </a:r>
            <a:r>
              <a:rPr lang="en-US" sz="4400" b="1" u="sng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400" b="1" u="sng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400" b="1" u="sng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2734" y="1160257"/>
            <a:ext cx="10764982" cy="2400353"/>
          </a:xfrm>
          <a:prstGeom prst="rect">
            <a:avLst/>
          </a:prstGeom>
          <a:noFill/>
        </p:spPr>
        <p:txBody>
          <a:bodyPr wrap="square" rtlCol="0">
            <a:prstTxWarp prst="textCanUp">
              <a:avLst>
                <a:gd name="adj" fmla="val 71710"/>
              </a:avLst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BD" sz="6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6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পাওয়ার</a:t>
            </a:r>
            <a:r>
              <a:rPr lang="en-US" sz="6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জন্যে</a:t>
            </a:r>
            <a:r>
              <a:rPr lang="en-US" sz="66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6600" b="1" dirty="0" err="1" smtClean="0">
                <a:ln/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হে</a:t>
            </a:r>
            <a:r>
              <a:rPr lang="en-US" sz="6600" b="1" dirty="0" smtClean="0">
                <a:ln/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ln/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স্বাধীনতা</a:t>
            </a:r>
            <a:r>
              <a:rPr lang="en-US" sz="6600" b="1" dirty="0" smtClean="0">
                <a:ln/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b="1" dirty="0">
              <a:ln/>
              <a:solidFill>
                <a:srgbClr val="0000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239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7465" y="446958"/>
            <a:ext cx="5458691" cy="1650742"/>
          </a:xfrm>
          <a:prstGeom prst="flowChartDecision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শিখনফ</a:t>
            </a:r>
            <a:r>
              <a:rPr lang="en-US" sz="48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endParaRPr lang="en-US" sz="48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06564" y="2489836"/>
            <a:ext cx="8055987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কবি শামসুর রাহমানের পরিচয় বলতে পারবে ।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06564" y="3165954"/>
            <a:ext cx="871631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নতুন শব্দের অর্থ বলে বাক্য রচনা করতে পারবে ।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9018" y="5236458"/>
            <a:ext cx="1005239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পাকিস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্তা</a:t>
            </a:r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নি হানাদার বাহিনীর বর্বরতা ব্যাখ্যা করতে পারবে ।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498763" y="2272145"/>
            <a:ext cx="11152909" cy="3990110"/>
          </a:xfrm>
          <a:prstGeom prst="frame">
            <a:avLst>
              <a:gd name="adj1" fmla="val 1417"/>
            </a:avLst>
          </a:prstGeom>
          <a:solidFill>
            <a:srgbClr val="7030A0"/>
          </a:solidFill>
          <a:ln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6564" y="3988706"/>
            <a:ext cx="10052398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‘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পাওয়ার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হে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স্বাধীনতা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’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কবিতাংশটি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আদর্শরূপে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851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Left Arrow 19"/>
          <p:cNvSpPr/>
          <p:nvPr/>
        </p:nvSpPr>
        <p:spPr>
          <a:xfrm>
            <a:off x="5721927" y="1607156"/>
            <a:ext cx="6012272" cy="3449782"/>
          </a:xfrm>
          <a:prstGeom prst="leftArrow">
            <a:avLst>
              <a:gd name="adj1" fmla="val 100000"/>
              <a:gd name="adj2" fmla="val 125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সাহিত্যসৃষ্টিঃ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মৃত্যুর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আগে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রৌদ্র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করোটিতে,বিধ্বস্ত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নীলিমা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নিরালোকে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দিব্যরথ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বন্দী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শিবির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স্বপ্ন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দ্যাখে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40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smtClean="0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b="1" dirty="0">
              <a:ln/>
              <a:solidFill>
                <a:schemeClr val="accent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Line Callout 2 20"/>
          <p:cNvSpPr/>
          <p:nvPr/>
        </p:nvSpPr>
        <p:spPr>
          <a:xfrm>
            <a:off x="5805055" y="1551697"/>
            <a:ext cx="5929145" cy="4199123"/>
          </a:xfrm>
          <a:prstGeom prst="borderCallout2">
            <a:avLst>
              <a:gd name="adj1" fmla="val 44580"/>
              <a:gd name="adj2" fmla="val -431"/>
              <a:gd name="adj3" fmla="val 27510"/>
              <a:gd name="adj4" fmla="val -6386"/>
              <a:gd name="adj5" fmla="val 24308"/>
              <a:gd name="adj6" fmla="val 114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পুরস্কার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সম্মাননাঃ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তিনি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আদমজী পুরস্কার(১৯৬৩),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একাডেমী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পুরস্কার</a:t>
            </a:r>
            <a:r>
              <a:rPr lang="bn-IN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(১৯৬৯)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একুশে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পদক</a:t>
            </a:r>
            <a:r>
              <a:rPr lang="bn-IN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(১৯৭৭), স্বাধীনতা পুরস্কারসহ(১৯৯১)</a:t>
            </a:r>
            <a:r>
              <a:rPr lang="bn-IN" sz="3600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অসংখ্য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পুরস্কার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সম্মাননায়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ভূষিত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হন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Flowchart: Alternate Process 21"/>
          <p:cNvSpPr/>
          <p:nvPr/>
        </p:nvSpPr>
        <p:spPr>
          <a:xfrm>
            <a:off x="5902173" y="1787202"/>
            <a:ext cx="5556275" cy="3534114"/>
          </a:xfrm>
          <a:prstGeom prst="flowChartAlternateProcess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জীবনাবসানঃ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তিনি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১৭আগস্ট, ২০০৬সালে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মৃত্যুবরণ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4405" y="1144371"/>
            <a:ext cx="1001485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জন্ম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1613" y="1845284"/>
            <a:ext cx="148575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পিতা-মাতা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27103" y="2532108"/>
            <a:ext cx="1849979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শিক্ষাজীবন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2650" y="3263787"/>
            <a:ext cx="234209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পেশা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4743" y="4009321"/>
            <a:ext cx="272898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উল্লেখযোগ্য লেখা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113" y="4783883"/>
            <a:ext cx="3033487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পুরস্কার ও সম্মাননা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1026" y="5528099"/>
            <a:ext cx="340824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জীবনাবসান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8054" y="6026879"/>
            <a:ext cx="6857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লেখাগুলোতে ক্লিক করুন অন অফ বাটনের মত কাজ করবে । 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179"/>
          <a:stretch/>
        </p:blipFill>
        <p:spPr>
          <a:xfrm>
            <a:off x="3483731" y="404189"/>
            <a:ext cx="2141215" cy="24267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Cloud Callout 14"/>
          <p:cNvSpPr/>
          <p:nvPr/>
        </p:nvSpPr>
        <p:spPr>
          <a:xfrm>
            <a:off x="4350327" y="2272153"/>
            <a:ext cx="7370628" cy="3718823"/>
          </a:xfrm>
          <a:prstGeom prst="cloudCallout">
            <a:avLst>
              <a:gd name="adj1" fmla="val -41380"/>
              <a:gd name="adj2" fmla="val -48264"/>
            </a:avLst>
          </a:prstGeom>
          <a:solidFill>
            <a:srgbClr val="F2FEE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জন্মঃশামসুর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রাহমান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১৯২৯</a:t>
            </a:r>
            <a:r>
              <a:rPr lang="bn-IN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২৪অক্টোবর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ঢাকায়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জন্মগ্রহন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তাঁর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পৈতৃক</a:t>
            </a:r>
            <a:r>
              <a:rPr lang="en-US" sz="3600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নিবাস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নরসিংদী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জেলার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রায়পুরা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থানার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পাড়াতলী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গ্রামে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4184001" y="2387869"/>
            <a:ext cx="7689334" cy="2017935"/>
          </a:xfrm>
          <a:prstGeom prst="cloud">
            <a:avLst/>
          </a:prstGeom>
          <a:solidFill>
            <a:srgbClr val="D4FEFD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পিতাঃ মোখলেছুর রহমান চৌধুরী</a:t>
            </a:r>
            <a:r>
              <a:rPr lang="bn-BD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মাতাঃ আমেনা খাতুন </a:t>
            </a:r>
            <a:endParaRPr lang="en-US" sz="36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Cloud 16"/>
          <p:cNvSpPr/>
          <p:nvPr/>
        </p:nvSpPr>
        <p:spPr>
          <a:xfrm>
            <a:off x="5167745" y="540335"/>
            <a:ext cx="6447781" cy="5500255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শিক্ষাজীবনঃতিনি ১৯৪৫সালে ঢাকার পোগোজ স্কুল থেকে ম্যাট্রিক,১৯৪৭সালে ঢাকা কলেজ থেকে ইন্টারমিডিয়েড এবং ঢাকা বিশ্ববিদ্যালয় থেকে স্নাতক ডিগ্রি লাভ করেন ।</a:t>
            </a:r>
            <a:endParaRPr lang="en-US" sz="36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Cloud 17"/>
          <p:cNvSpPr/>
          <p:nvPr/>
        </p:nvSpPr>
        <p:spPr>
          <a:xfrm>
            <a:off x="4239491" y="2840182"/>
            <a:ext cx="7495400" cy="3073599"/>
          </a:xfrm>
          <a:prstGeom prst="cloud">
            <a:avLst/>
          </a:prstGeom>
          <a:solidFill>
            <a:srgbClr val="99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পেশা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সাংবাদিকতা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একনিষ্টভাবে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কাব্য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সাধনায়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নিয়োজিত</a:t>
            </a:r>
            <a:r>
              <a:rPr lang="en-US" sz="36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ছিলেন</a:t>
            </a:r>
            <a:endParaRPr lang="en-US" sz="36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Flowchart: Punched Tape 18"/>
          <p:cNvSpPr/>
          <p:nvPr/>
        </p:nvSpPr>
        <p:spPr>
          <a:xfrm>
            <a:off x="5473751" y="399490"/>
            <a:ext cx="1921565" cy="516836"/>
          </a:xfrm>
          <a:prstGeom prst="flowChartPunchedTap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শামসুর</a:t>
            </a:r>
            <a:r>
              <a:rPr lang="en-US" sz="28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রাহমান</a:t>
            </a:r>
            <a:r>
              <a:rPr lang="en-US" sz="28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294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15" grpId="0" animBg="1" autoUpdateAnimBg="0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005" b="24251"/>
          <a:stretch/>
        </p:blipFill>
        <p:spPr>
          <a:xfrm>
            <a:off x="3343745" y="1370995"/>
            <a:ext cx="5827964" cy="4016691"/>
          </a:xfrm>
          <a:prstGeom prst="roundRect">
            <a:avLst>
              <a:gd name="adj" fmla="val 25608"/>
            </a:avLst>
          </a:prstGeom>
          <a:ln w="19050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075582" y="407555"/>
            <a:ext cx="2226365" cy="76944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4400" b="1" u="sng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আদর্শপাঠ</a:t>
            </a:r>
            <a:endParaRPr lang="en-US" sz="4400" b="1" u="sng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6803" y="5579802"/>
            <a:ext cx="3791326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n>
                  <a:solidFill>
                    <a:srgbClr val="00B05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সরবপাঠ</a:t>
            </a:r>
            <a:endParaRPr lang="en-US" sz="4400" dirty="0">
              <a:ln>
                <a:solidFill>
                  <a:srgbClr val="00B05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056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Ribbon 4"/>
          <p:cNvSpPr/>
          <p:nvPr/>
        </p:nvSpPr>
        <p:spPr>
          <a:xfrm>
            <a:off x="3935896" y="41578"/>
            <a:ext cx="4439478" cy="538993"/>
          </a:xfrm>
          <a:prstGeom prst="ribbon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 err="1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শব্দার্থ</a:t>
            </a:r>
            <a:endParaRPr lang="en-US" sz="3600" b="1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61" y="947666"/>
            <a:ext cx="2428159" cy="707886"/>
          </a:xfrm>
          <a:prstGeom prst="rect">
            <a:avLst/>
          </a:prstGeom>
          <a:solidFill>
            <a:srgbClr val="35DAFB"/>
          </a:solidFill>
          <a:ln w="127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ভাঙন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198" y="905044"/>
            <a:ext cx="2026321" cy="822159"/>
          </a:xfrm>
          <a:prstGeom prst="rect">
            <a:avLst/>
          </a:prstGeom>
          <a:ln w="127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899" y="1962085"/>
            <a:ext cx="2026321" cy="870015"/>
          </a:xfrm>
          <a:prstGeom prst="rect">
            <a:avLst/>
          </a:prstGeom>
          <a:ln w="127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867" y="3046052"/>
            <a:ext cx="2026322" cy="1033948"/>
          </a:xfrm>
          <a:prstGeom prst="rect">
            <a:avLst/>
          </a:prstGeom>
          <a:ln w="127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198" y="4283131"/>
            <a:ext cx="2026322" cy="908304"/>
          </a:xfrm>
          <a:prstGeom prst="rect">
            <a:avLst/>
          </a:prstGeom>
          <a:ln w="127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815" y="5361530"/>
            <a:ext cx="1948373" cy="952183"/>
          </a:xfrm>
          <a:prstGeom prst="rect">
            <a:avLst/>
          </a:prstGeom>
          <a:ln w="127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6865228" y="892158"/>
            <a:ext cx="3020291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rgbClr val="FA369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ধসা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ভেঙে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পড়া</a:t>
            </a:r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3761" y="2020141"/>
            <a:ext cx="2421023" cy="707886"/>
          </a:xfrm>
          <a:prstGeom prst="rect">
            <a:avLst/>
          </a:prstGeom>
          <a:solidFill>
            <a:srgbClr val="92D050"/>
          </a:solidFill>
          <a:ln w="12700">
            <a:solidFill>
              <a:srgbClr val="9966FF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উজার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20646" y="2021954"/>
            <a:ext cx="2964873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solidFill>
              <a:srgbClr val="FF0000"/>
            </a:solidFill>
          </a:ln>
          <a:scene3d>
            <a:camera prst="orthographicFront"/>
            <a:lightRig rig="soft" dir="t">
              <a:rot lat="0" lon="0" rev="15600000"/>
            </a:lightRig>
          </a:scene3d>
          <a:sp3d>
            <a:bevelT w="165100" prst="coolSlant"/>
          </a:sp3d>
        </p:spPr>
        <p:txBody>
          <a:bodyPr wrap="square" rtlCol="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শূন্য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শেষ</a:t>
            </a:r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16625" y="3176678"/>
            <a:ext cx="2428159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বাস্তুভিটা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27876" y="3143532"/>
            <a:ext cx="2957643" cy="707886"/>
          </a:xfrm>
          <a:prstGeom prst="rect">
            <a:avLst/>
          </a:prstGeom>
          <a:solidFill>
            <a:srgbClr val="9966FF"/>
          </a:solidFill>
          <a:ln w="12700">
            <a:solidFill>
              <a:srgbClr val="CF0F6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4000" b="1" dirty="0" smtClean="0">
                <a:ln/>
                <a:latin typeface="NikoshBAN" pitchFamily="2" charset="0"/>
                <a:cs typeface="NikoshBAN" pitchFamily="2" charset="0"/>
              </a:rPr>
              <a:t>বসতবাড়ি </a:t>
            </a:r>
            <a:r>
              <a:rPr lang="bn-IN" sz="2800" b="1" dirty="0" smtClean="0">
                <a:ln/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/>
              <a:solidFill>
                <a:schemeClr val="accent4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16625" y="4283131"/>
            <a:ext cx="2421023" cy="707886"/>
          </a:xfrm>
          <a:prstGeom prst="rect">
            <a:avLst/>
          </a:prstGeom>
          <a:solidFill>
            <a:srgbClr val="FFC000"/>
          </a:solidFill>
          <a:ln w="12700">
            <a:solidFill>
              <a:srgbClr val="FA369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উদ্দাম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27876" y="4283131"/>
            <a:ext cx="295764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অত্যন্ত</a:t>
            </a:r>
            <a:r>
              <a:rPr lang="en-US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প্রবল</a:t>
            </a:r>
            <a:r>
              <a:rPr lang="bn-IN" sz="40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16624" y="5349894"/>
            <a:ext cx="2421023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প্রতীক্ষা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27876" y="5367286"/>
            <a:ext cx="2957643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অপেক্ষা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সবুর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582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9" grpId="0" animBg="1"/>
      <p:bldP spid="21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655</Words>
  <Application>Microsoft Office PowerPoint</Application>
  <PresentationFormat>Custom</PresentationFormat>
  <Paragraphs>108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</dc:creator>
  <cp:lastModifiedBy>Komal Kanta</cp:lastModifiedBy>
  <cp:revision>165</cp:revision>
  <dcterms:created xsi:type="dcterms:W3CDTF">2015-12-12T16:33:37Z</dcterms:created>
  <dcterms:modified xsi:type="dcterms:W3CDTF">2016-01-12T15:21:47Z</dcterms:modified>
</cp:coreProperties>
</file>